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2" r:id="rId4"/>
    <p:sldId id="258" r:id="rId5"/>
    <p:sldId id="259" r:id="rId6"/>
    <p:sldId id="260" r:id="rId7"/>
    <p:sldId id="281" r:id="rId8"/>
    <p:sldId id="261" r:id="rId9"/>
    <p:sldId id="290" r:id="rId10"/>
    <p:sldId id="262" r:id="rId11"/>
    <p:sldId id="263" r:id="rId12"/>
    <p:sldId id="283" r:id="rId13"/>
    <p:sldId id="267" r:id="rId14"/>
    <p:sldId id="284" r:id="rId15"/>
    <p:sldId id="268" r:id="rId16"/>
    <p:sldId id="269" r:id="rId17"/>
    <p:sldId id="291" r:id="rId18"/>
    <p:sldId id="270" r:id="rId19"/>
    <p:sldId id="271" r:id="rId20"/>
    <p:sldId id="272" r:id="rId21"/>
    <p:sldId id="273" r:id="rId22"/>
    <p:sldId id="274" r:id="rId23"/>
    <p:sldId id="275" r:id="rId24"/>
    <p:sldId id="279" r:id="rId25"/>
    <p:sldId id="276" r:id="rId26"/>
    <p:sldId id="264" r:id="rId27"/>
    <p:sldId id="289" r:id="rId28"/>
    <p:sldId id="288" r:id="rId29"/>
    <p:sldId id="265" r:id="rId30"/>
    <p:sldId id="266" r:id="rId31"/>
    <p:sldId id="292" r:id="rId32"/>
    <p:sldId id="278" r:id="rId33"/>
    <p:sldId id="285" r:id="rId34"/>
    <p:sldId id="28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586A"/>
    <a:srgbClr val="66FFCC"/>
    <a:srgbClr val="CCFF66"/>
    <a:srgbClr val="CFFFE5"/>
    <a:srgbClr val="6EF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43" d="100"/>
          <a:sy n="143" d="100"/>
        </p:scale>
        <p:origin x="-10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91934-F212-DE40-9F18-8526AA734F18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83647-DCD9-D449-999B-38CB9FD49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63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Smallest</a:t>
            </a:r>
            <a:r>
              <a:rPr lang="en-US" baseline="0" dirty="0" smtClean="0"/>
              <a:t> structure and functional unit of an organism 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prokaryotic cells: Bacteria (</a:t>
            </a:r>
            <a:r>
              <a:rPr lang="en-US" baseline="0" dirty="0" err="1" smtClean="0"/>
              <a:t>E.coli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Eukaryotic: Has a nucleolus. Have evolved to partition different functions to different locations in the cell : plants animals </a:t>
            </a:r>
            <a:r>
              <a:rPr lang="is-IS" baseline="0" dirty="0" smtClean="0"/>
              <a:t>… likely evolved from procraryotic cells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647-DCD9-D449-999B-38CB9FD49E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42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37 trillion </a:t>
            </a:r>
          </a:p>
          <a:p>
            <a:r>
              <a:rPr lang="en-US" dirty="0" smtClean="0"/>
              <a:t>Tricky</a:t>
            </a:r>
            <a:r>
              <a:rPr lang="en-US" baseline="0" dirty="0" smtClean="0"/>
              <a:t> to compute. Use volume? Use mass? 15 trillion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70 trillion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647-DCD9-D449-999B-38CB9FD49E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4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meters long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B83647-DCD9-D449-999B-38CB9FD49E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4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4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4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9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8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4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39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E3E3-2F2B-C14F-9EE0-03D9B02DDE85}" type="datetimeFigureOut">
              <a:rPr lang="en-US" smtClean="0"/>
              <a:t>7/9/16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8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eg"/><Relationship Id="rId12" Type="http://schemas.microsoft.com/office/2007/relationships/hdphoto" Target="../media/hdphoto16.wdp"/><Relationship Id="rId13" Type="http://schemas.openxmlformats.org/officeDocument/2006/relationships/image" Target="../media/image21.png"/><Relationship Id="rId14" Type="http://schemas.microsoft.com/office/2007/relationships/hdphoto" Target="../media/hdphoto17.wdp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2.wdp"/><Relationship Id="rId4" Type="http://schemas.openxmlformats.org/officeDocument/2006/relationships/image" Target="../media/image16.png"/><Relationship Id="rId5" Type="http://schemas.microsoft.com/office/2007/relationships/hdphoto" Target="../media/hdphoto13.wdp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microsoft.com/office/2007/relationships/hdphoto" Target="../media/hdphoto14.wdp"/><Relationship Id="rId9" Type="http://schemas.openxmlformats.org/officeDocument/2006/relationships/image" Target="../media/image19.png"/><Relationship Id="rId10" Type="http://schemas.microsoft.com/office/2007/relationships/hdphoto" Target="../media/hdphoto1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microsoft.com/office/2007/relationships/hdphoto" Target="../media/hdphoto1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microsoft.com/office/2007/relationships/hdphoto" Target="../media/hdphoto21.wdp"/><Relationship Id="rId9" Type="http://schemas.openxmlformats.org/officeDocument/2006/relationships/image" Target="../media/image40.png"/><Relationship Id="rId10" Type="http://schemas.microsoft.com/office/2007/relationships/hdphoto" Target="../media/hdphoto22.wdp"/><Relationship Id="rId11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microsoft.com/office/2007/relationships/hdphoto" Target="../media/hdphoto2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png"/><Relationship Id="rId5" Type="http://schemas.microsoft.com/office/2007/relationships/hdphoto" Target="../media/hdphoto5.wdp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8.wdp"/><Relationship Id="rId5" Type="http://schemas.openxmlformats.org/officeDocument/2006/relationships/image" Target="../media/image11.jpeg"/><Relationship Id="rId6" Type="http://schemas.microsoft.com/office/2007/relationships/hdphoto" Target="../media/hdphoto9.wdp"/><Relationship Id="rId7" Type="http://schemas.openxmlformats.org/officeDocument/2006/relationships/image" Target="../media/image12.jpeg"/><Relationship Id="rId8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94"/>
            <a:ext cx="9149306" cy="6857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6134" y="3351225"/>
            <a:ext cx="4483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Basic Introduction </a:t>
            </a:r>
          </a:p>
          <a:p>
            <a:r>
              <a:rPr lang="en-US" sz="5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to Molecular Biology</a:t>
            </a:r>
            <a:endParaRPr lang="en-US" sz="5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3091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6"/>
            <a:ext cx="9143999" cy="1029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Central Dogma of Biology [/Life]</a:t>
            </a:r>
            <a:endParaRPr lang="en-US" sz="4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1269" y="1538901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DNA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65566" y="1538901"/>
            <a:ext cx="857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 Rounded MT Bold"/>
                <a:cs typeface="Arial Rounded MT Bold"/>
              </a:rPr>
              <a:t>R</a:t>
            </a:r>
            <a:r>
              <a:rPr lang="en-US" sz="2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NA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57452" y="1538901"/>
            <a:ext cx="1260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Protein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>
            <a:stCxn id="2" idx="3"/>
            <a:endCxn id="4" idx="1"/>
          </p:cNvCxnSpPr>
          <p:nvPr/>
        </p:nvCxnSpPr>
        <p:spPr>
          <a:xfrm>
            <a:off x="2125608" y="1769734"/>
            <a:ext cx="2539958" cy="0"/>
          </a:xfrm>
          <a:prstGeom prst="straightConnector1">
            <a:avLst/>
          </a:prstGeom>
          <a:ln w="28575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5522742" y="1769734"/>
            <a:ext cx="1634710" cy="0"/>
          </a:xfrm>
          <a:prstGeom prst="straightConnector1">
            <a:avLst/>
          </a:prstGeom>
          <a:ln w="28575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33396" y="1221998"/>
            <a:ext cx="168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transcription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5842458" y="1241321"/>
            <a:ext cx="1436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translation</a:t>
            </a:r>
            <a:endParaRPr lang="en-US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18" l="0" r="99091">
                        <a14:backgroundMark x1="18182" y1="73494" x2="48636" y2="80482"/>
                        <a14:backgroundMark x1="20455" y1="67470" x2="49545" y2="74458"/>
                        <a14:backgroundMark x1="35000" y1="64578" x2="44091" y2="67229"/>
                        <a14:backgroundMark x1="24545" y1="82169" x2="40909" y2="85301"/>
                        <a14:backgroundMark x1="21364" y1="80482" x2="22273" y2="80723"/>
                        <a14:backgroundMark x1="39091" y1="53735" x2="50455" y2="57590"/>
                        <a14:backgroundMark x1="37727" y1="48193" x2="61364" y2="54217"/>
                        <a14:backgroundMark x1="40909" y1="42892" x2="67273" y2="50120"/>
                        <a14:backgroundMark x1="53636" y1="41205" x2="63182" y2="43373"/>
                        <a14:backgroundMark x1="63636" y1="33735" x2="72273" y2="35663"/>
                        <a14:backgroundMark x1="60000" y1="28434" x2="84545" y2="32289"/>
                        <a14:backgroundMark x1="65455" y1="25060" x2="88182" y2="26988"/>
                        <a14:backgroundMark x1="75000" y1="21687" x2="83636" y2="21687"/>
                        <a14:backgroundMark x1="80455" y1="13976" x2="87273" y2="12771"/>
                        <a14:backgroundMark x1="55000" y1="57108" x2="52727" y2="57108"/>
                        <a14:backgroundMark x1="73636" y1="11566" x2="93182" y2="7952"/>
                        <a14:backgroundMark x1="75909" y1="7952" x2="91818" y2="3133"/>
                        <a14:backgroundMark x1="82727" y1="1446" x2="86364" y2="723"/>
                        <a14:backgroundMark x1="89091" y1="12289" x2="89091" y2="12289"/>
                        <a14:backgroundMark x1="80455" y1="3373" x2="80455" y2="3373"/>
                        <a14:backgroundMark x1="75455" y1="35663" x2="74091" y2="35663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46170">
            <a:off x="578636" y="2025632"/>
            <a:ext cx="781151" cy="1473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6169" b="11848"/>
          <a:stretch/>
        </p:blipFill>
        <p:spPr>
          <a:xfrm rot="828809">
            <a:off x="5070358" y="2146227"/>
            <a:ext cx="314484" cy="11932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15" y="3580312"/>
            <a:ext cx="2444964" cy="8080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41" b="85680" l="0" r="59694">
                        <a14:foregroundMark x1="27041" y1="27427" x2="31973" y2="27427"/>
                        <a14:foregroundMark x1="12075" y1="53883" x2="17177" y2="79854"/>
                        <a14:foregroundMark x1="40816" y1="53641" x2="43197" y2="81311"/>
                        <a14:foregroundMark x1="43537" y1="50243" x2="37245" y2="56311"/>
                        <a14:foregroundMark x1="31122" y1="74515" x2="35204" y2="71602"/>
                      </a14:backgroundRemoval>
                    </a14:imgEffect>
                  </a14:imgLayer>
                </a14:imgProps>
              </a:ext>
            </a:extLst>
          </a:blip>
          <a:srcRect t="3807" r="40286" b="14647"/>
          <a:stretch/>
        </p:blipFill>
        <p:spPr>
          <a:xfrm>
            <a:off x="178047" y="5205994"/>
            <a:ext cx="1047697" cy="10025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3466" y="6208496"/>
            <a:ext cx="216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Alphabet: A,C,T,G</a:t>
            </a:r>
            <a:endParaRPr lang="en-US" dirty="0">
              <a:solidFill>
                <a:srgbClr val="66FFCC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64683" y="4388353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Alphabet: A,C,</a:t>
            </a:r>
            <a:r>
              <a:rPr lang="en-US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U</a:t>
            </a:r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,G</a:t>
            </a:r>
            <a:endParaRPr lang="en-US" dirty="0">
              <a:solidFill>
                <a:srgbClr val="66FFC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00" b="90286" l="286" r="98286">
                        <a14:backgroundMark x1="38000" y1="56571" x2="38000" y2="56571"/>
                        <a14:backgroundMark x1="43143" y1="78571" x2="43143" y2="7857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4285" y="1889128"/>
            <a:ext cx="1884411" cy="188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6088048" y="6393162"/>
            <a:ext cx="3022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Alphabet: 20 amino-acids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0408" y="4924962"/>
            <a:ext cx="1713417" cy="1468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Rectangle 26"/>
          <p:cNvSpPr/>
          <p:nvPr/>
        </p:nvSpPr>
        <p:spPr>
          <a:xfrm rot="19281536">
            <a:off x="-6623" y="1224658"/>
            <a:ext cx="1431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replication</a:t>
            </a:r>
            <a:endParaRPr lang="en-US" i="1" dirty="0"/>
          </a:p>
        </p:txBody>
      </p:sp>
      <p:cxnSp>
        <p:nvCxnSpPr>
          <p:cNvPr id="29" name="Curved Connector 28"/>
          <p:cNvCxnSpPr>
            <a:stCxn id="2" idx="1"/>
            <a:endCxn id="2" idx="0"/>
          </p:cNvCxnSpPr>
          <p:nvPr/>
        </p:nvCxnSpPr>
        <p:spPr>
          <a:xfrm rot="10800000" flipH="1">
            <a:off x="1261269" y="1538902"/>
            <a:ext cx="432170" cy="230833"/>
          </a:xfrm>
          <a:prstGeom prst="curvedConnector4">
            <a:avLst>
              <a:gd name="adj1" fmla="val -52896"/>
              <a:gd name="adj2" fmla="val 199033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0000" r="90000">
                        <a14:foregroundMark x1="24750" y1="66514" x2="34250" y2="8073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4285" y="3717924"/>
            <a:ext cx="1907818" cy="103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3627" y="2205198"/>
            <a:ext cx="3472433" cy="6212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8149" y="3128848"/>
            <a:ext cx="1988928" cy="2319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3556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1" grpId="0"/>
      <p:bldP spid="12" grpId="0"/>
      <p:bldP spid="20" grpId="0"/>
      <p:bldP spid="21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[VIDEO: CDB]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3d-central-dogma-audio-tit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25" y="1155828"/>
            <a:ext cx="8128000" cy="457200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153689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8099"/>
          <a:stretch/>
        </p:blipFill>
        <p:spPr>
          <a:xfrm>
            <a:off x="1324352" y="789892"/>
            <a:ext cx="6492742" cy="5999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1" y="-4106"/>
            <a:ext cx="9143999" cy="1029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Central Dogma of Biology [/Life]</a:t>
            </a:r>
            <a:endParaRPr lang="en-US" sz="4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27410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6"/>
            <a:ext cx="9143999" cy="11674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Proteins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5" y="1266843"/>
            <a:ext cx="3390900" cy="309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44045" y="4454448"/>
            <a:ext cx="234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FF66"/>
                </a:solidFill>
              </a:rPr>
              <a:t>Luciferase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i="1" dirty="0" smtClean="0">
                <a:solidFill>
                  <a:schemeClr val="bg1"/>
                </a:solidFill>
              </a:rPr>
              <a:t>enzyme</a:t>
            </a:r>
            <a:r>
              <a:rPr lang="en-US" dirty="0" smtClean="0">
                <a:solidFill>
                  <a:schemeClr val="bg1"/>
                </a:solidFill>
              </a:rPr>
              <a:t> that makes the abdomen of fireflies glow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49" y="2992743"/>
            <a:ext cx="1895937" cy="15807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4100686" y="4454448"/>
            <a:ext cx="234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FF66"/>
                </a:solidFill>
              </a:rPr>
              <a:t>Keratin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i="1" dirty="0" smtClean="0">
                <a:solidFill>
                  <a:schemeClr val="bg1"/>
                </a:solidFill>
              </a:rPr>
              <a:t>fibrous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structural protein </a:t>
            </a:r>
            <a:r>
              <a:rPr lang="en-US" dirty="0" smtClean="0">
                <a:solidFill>
                  <a:schemeClr val="bg1"/>
                </a:solidFill>
              </a:rPr>
              <a:t> that is a key component of hair and nails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10" y="1208822"/>
            <a:ext cx="1942659" cy="31568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864" y="3159761"/>
            <a:ext cx="1198102" cy="1205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6668692" y="4454448"/>
            <a:ext cx="234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FF66"/>
                </a:solidFill>
              </a:rPr>
              <a:t>Myosin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i="1" dirty="0" smtClean="0">
                <a:solidFill>
                  <a:schemeClr val="bg1"/>
                </a:solidFill>
              </a:rPr>
              <a:t>motor protein </a:t>
            </a:r>
            <a:r>
              <a:rPr lang="en-US" dirty="0" smtClean="0">
                <a:solidFill>
                  <a:schemeClr val="bg1"/>
                </a:solidFill>
              </a:rPr>
              <a:t> involved in muscle contraction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4975" r="21515"/>
          <a:stretch/>
        </p:blipFill>
        <p:spPr>
          <a:xfrm>
            <a:off x="6607380" y="1625140"/>
            <a:ext cx="2255762" cy="2517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695" y="3262834"/>
            <a:ext cx="2112556" cy="11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Let’s try it out: Exercise 1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138976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What happens if there is a “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  <a:latin typeface="Arial Rounded MT Bold"/>
                <a:cs typeface="Arial Rounded MT Bold"/>
              </a:rPr>
              <a:t>bug</a:t>
            </a: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” in the code?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2982"/>
          <a:stretch/>
        </p:blipFill>
        <p:spPr>
          <a:xfrm>
            <a:off x="1924977" y="2056201"/>
            <a:ext cx="5389545" cy="2304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724641" y="3214777"/>
            <a:ext cx="301950" cy="435147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1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6"/>
            <a:ext cx="9143999" cy="990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[VIDEO: Mutations]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16907_dna_dam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6865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3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Let’s try it out: Exercise 2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06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710402"/>
            <a:ext cx="9143999" cy="2136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80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Cancer is a disease of the genome. 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05195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"/>
            <a:ext cx="9144000" cy="6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10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8053" y="263211"/>
            <a:ext cx="5704917" cy="9127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Cells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490" y="719590"/>
            <a:ext cx="4725065" cy="3543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00" b="92923" l="7268" r="926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079" y="1224632"/>
            <a:ext cx="5772835" cy="51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57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293732" y="6611894"/>
            <a:ext cx="1864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smtClean="0">
                <a:solidFill>
                  <a:schemeClr val="tx1"/>
                </a:solidFill>
                <a:cs typeface="Arial Black"/>
              </a:rPr>
              <a:t>Source: </a:t>
            </a:r>
            <a:r>
              <a:rPr lang="en-US" sz="1000" i="1" dirty="0" smtClean="0"/>
              <a:t>Dorna Kashef-Haghighi</a:t>
            </a:r>
            <a:endParaRPr lang="en-US" sz="1000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669" y="698499"/>
            <a:ext cx="968776" cy="4986445"/>
            <a:chOff x="619926" y="748492"/>
            <a:chExt cx="968776" cy="498644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861" b="35314" l="5778" r="19111"/>
                      </a14:imgEffect>
                    </a14:imgLayer>
                  </a14:imgProps>
                </a:ext>
              </a:extLst>
            </a:blip>
            <a:srcRect l="4326" t="11743" r="80594" b="64091"/>
            <a:stretch/>
          </p:blipFill>
          <p:spPr>
            <a:xfrm>
              <a:off x="662506" y="748492"/>
              <a:ext cx="861813" cy="9298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1" b="42244" l="27556" r="50889"/>
                      </a14:imgEffect>
                    </a14:imgLayer>
                  </a14:imgProps>
                </a:ext>
              </a:extLst>
            </a:blip>
            <a:srcRect l="32523" t="11743" r="54183" b="64091"/>
            <a:stretch/>
          </p:blipFill>
          <p:spPr>
            <a:xfrm>
              <a:off x="715096" y="1610722"/>
              <a:ext cx="759756" cy="9298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861" b="39604" l="65111" r="80222"/>
                      </a14:imgEffect>
                    </a14:imgLayer>
                  </a14:imgProps>
                </a:ext>
              </a:extLst>
            </a:blip>
            <a:srcRect l="63699" t="11743" r="20824" b="64091"/>
            <a:stretch/>
          </p:blipFill>
          <p:spPr>
            <a:xfrm>
              <a:off x="715095" y="2523909"/>
              <a:ext cx="849045" cy="8926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861" b="47195" l="76667" r="96667"/>
                      </a14:imgEffect>
                    </a14:imgLayer>
                  </a14:imgProps>
                </a:ext>
              </a:extLst>
            </a:blip>
            <a:srcRect l="79176" t="11743" r="1379" b="64091"/>
            <a:stretch/>
          </p:blipFill>
          <p:spPr>
            <a:xfrm>
              <a:off x="667032" y="3458055"/>
              <a:ext cx="921670" cy="77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185" b="82508" l="23556" r="39333"/>
                      </a14:imgEffect>
                    </a14:imgLayer>
                  </a14:imgProps>
                </a:ext>
              </a:extLst>
            </a:blip>
            <a:srcRect l="21897" t="48616" r="59849" b="17069"/>
            <a:stretch/>
          </p:blipFill>
          <p:spPr>
            <a:xfrm rot="16200000">
              <a:off x="786183" y="4308611"/>
              <a:ext cx="535066" cy="6772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3993" b="100000" l="60667" r="100000"/>
                      </a14:imgEffect>
                    </a14:imgLayer>
                  </a14:imgProps>
                </a:ext>
              </a:extLst>
            </a:blip>
            <a:srcRect l="70874" t="45503" r="1811" b="7105"/>
            <a:stretch/>
          </p:blipFill>
          <p:spPr>
            <a:xfrm rot="18705582">
              <a:off x="680155" y="4958591"/>
              <a:ext cx="716117" cy="8365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8" name="Picture 17" descr="cell_division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01" y="397691"/>
            <a:ext cx="7646527" cy="5654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587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ell_division_no_effec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35"/>
            <a:ext cx="9144000" cy="3833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842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ll_division_cancer_star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1"/>
          <a:stretch/>
        </p:blipFill>
        <p:spPr>
          <a:xfrm>
            <a:off x="0" y="139711"/>
            <a:ext cx="9144000" cy="4923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3617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ll_division_cancer_star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1"/>
          <a:stretch/>
        </p:blipFill>
        <p:spPr>
          <a:xfrm>
            <a:off x="0" y="139711"/>
            <a:ext cx="9144000" cy="4923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063" b="6576"/>
          <a:stretch/>
        </p:blipFill>
        <p:spPr>
          <a:xfrm>
            <a:off x="1629697" y="4796041"/>
            <a:ext cx="2950748" cy="1976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001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Tumors are heterogeneous colonies of “out-of-control” mutant cells</a:t>
            </a:r>
            <a:endParaRPr lang="en-US" sz="4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4" name="Picture 3" descr="Screen Shot 2014-05-21 at 6.03.31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" b="99522" l="1563" r="97917"/>
                    </a14:imgEffect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16" y="2673847"/>
            <a:ext cx="3122760" cy="3399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ell_division_canc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" y="2454767"/>
            <a:ext cx="5463842" cy="40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6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3552" y="2273110"/>
            <a:ext cx="84769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can we detect cancer?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90969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We can look at the cells under the microscope – tumor cells can have different morphology</a:t>
            </a:r>
            <a:endParaRPr lang="en-US" sz="40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 descr="Screen Shot 2015-07-29 at 6.25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7"/>
          <a:stretch/>
        </p:blipFill>
        <p:spPr>
          <a:xfrm>
            <a:off x="719666" y="3443111"/>
            <a:ext cx="7718778" cy="299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8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We can look at the cells under the microscope – tumor cells can have different morphology</a:t>
            </a:r>
            <a:endParaRPr lang="en-US" sz="40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 descr="Screen Shot 2015-07-29 at 6.2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2045519"/>
            <a:ext cx="7718778" cy="4391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96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can we tell what the cell is doing?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91176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798644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FFFF00"/>
                </a:solidFill>
                <a:latin typeface="Arial Rounded MT Bold"/>
                <a:cs typeface="Arial Rounded MT Bold"/>
              </a:rPr>
              <a:t>M</a:t>
            </a: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easure what proteins are being made!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12419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1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many cells are in a human body?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63052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10431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Gene Expression Profiling with Microarrays</a:t>
            </a:r>
            <a:endParaRPr lang="en-US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331" y="387130"/>
            <a:ext cx="2952558" cy="61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737" r="3065"/>
          <a:stretch/>
        </p:blipFill>
        <p:spPr>
          <a:xfrm>
            <a:off x="4164692" y="3029134"/>
            <a:ext cx="4542102" cy="3414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14709"/>
          <a:stretch/>
        </p:blipFill>
        <p:spPr>
          <a:xfrm>
            <a:off x="3496158" y="916890"/>
            <a:ext cx="3579570" cy="18066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9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Microarrays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microarra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668" y="171954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5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Normal versus Tumor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41" y="1077166"/>
            <a:ext cx="3102091" cy="4530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6762" t="76540" r="49545" b="11206"/>
          <a:stretch/>
        </p:blipFill>
        <p:spPr>
          <a:xfrm>
            <a:off x="4083205" y="3110555"/>
            <a:ext cx="781034" cy="21967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76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Multiple tumor samples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452" y="858347"/>
            <a:ext cx="4126790" cy="5571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5" y="858347"/>
            <a:ext cx="3745650" cy="55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4442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FFFF00"/>
                </a:solidFill>
                <a:latin typeface="Arial Rounded MT Bold"/>
                <a:cs typeface="Arial Rounded MT Bold"/>
              </a:rPr>
              <a:t>I</a:t>
            </a: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f we had several examples of normal and tumor cell data, what would we do to determine whether an unknown sample is tumor or normal?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175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Number of cells in a human body</a:t>
            </a:r>
            <a:endParaRPr lang="en-US" sz="4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0" b="89202" l="2000" r="99667">
                        <a14:foregroundMark x1="31333" y1="42254" x2="31333" y2="42254"/>
                        <a14:foregroundMark x1="21333" y1="51174" x2="36333" y2="51174"/>
                        <a14:foregroundMark x1="21333" y1="27700" x2="34000" y2="27700"/>
                        <a14:foregroundMark x1="43333" y1="21127" x2="43333" y2="21127"/>
                        <a14:foregroundMark x1="46667" y1="46948" x2="39667" y2="46948"/>
                        <a14:foregroundMark x1="8000" y1="30516" x2="19667" y2="40376"/>
                        <a14:foregroundMark x1="12667" y1="18310" x2="12667" y2="18310"/>
                        <a14:foregroundMark x1="22667" y1="31925" x2="22667" y2="31925"/>
                        <a14:foregroundMark x1="20000" y1="23944" x2="31000" y2="21127"/>
                        <a14:foregroundMark x1="19000" y1="27700" x2="20667" y2="33803"/>
                        <a14:foregroundMark x1="31333" y1="31925" x2="28333" y2="34272"/>
                        <a14:foregroundMark x1="9333" y1="61033" x2="9333" y2="61033"/>
                        <a14:foregroundMark x1="18333" y1="69953" x2="18333" y2="69953"/>
                        <a14:foregroundMark x1="29333" y1="69953" x2="29333" y2="69953"/>
                        <a14:foregroundMark x1="37000" y1="62441" x2="37000" y2="62441"/>
                        <a14:foregroundMark x1="35000" y1="12207" x2="35000" y2="12207"/>
                        <a14:foregroundMark x1="67000" y1="35211" x2="67000" y2="35211"/>
                        <a14:foregroundMark x1="68000" y1="24413" x2="63667" y2="31925"/>
                        <a14:foregroundMark x1="76333" y1="20188" x2="80000" y2="29108"/>
                        <a14:foregroundMark x1="71333" y1="35211" x2="67000" y2="408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7256">
            <a:off x="2974203" y="4011723"/>
            <a:ext cx="3642561" cy="2586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400" r="90000">
                        <a14:foregroundMark x1="6400" y1="43600" x2="6400" y2="43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368" y="4309417"/>
            <a:ext cx="2198036" cy="219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15409" y="3398014"/>
            <a:ext cx="139202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13 </a:t>
            </a:r>
            <a:endParaRPr lang="en-US" sz="4400" dirty="0" smtClean="0">
              <a:solidFill>
                <a:srgbClr val="FFFF00"/>
              </a:solidFill>
              <a:latin typeface="Arial Rounded MT Bold"/>
              <a:cs typeface="Arial Rounded MT Bold"/>
            </a:endParaRPr>
          </a:p>
          <a:p>
            <a:r>
              <a:rPr lang="en-US" dirty="0" smtClean="0">
                <a:latin typeface="Arial Rounded MT Bold"/>
                <a:cs typeface="Arial Rounded MT Bold"/>
              </a:rPr>
              <a:t>(10 trillion)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22221" y="2790828"/>
            <a:ext cx="1844676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14</a:t>
            </a:r>
            <a:r>
              <a:rPr lang="en-US" sz="4400" baseline="30000" dirty="0" smtClean="0">
                <a:latin typeface="Arial Rounded MT Bold"/>
                <a:cs typeface="Arial Rounded MT Bold"/>
              </a:rPr>
              <a:t> </a:t>
            </a:r>
            <a:endParaRPr lang="en-US" sz="4400" dirty="0" smtClean="0">
              <a:latin typeface="Arial Rounded MT Bold"/>
              <a:cs typeface="Arial Rounded MT Bold"/>
            </a:endParaRPr>
          </a:p>
          <a:p>
            <a:r>
              <a:rPr lang="en-US" dirty="0">
                <a:latin typeface="Arial Rounded MT Bold"/>
                <a:cs typeface="Arial Rounded MT Bold"/>
              </a:rPr>
              <a:t>b</a:t>
            </a:r>
            <a:r>
              <a:rPr lang="en-US" dirty="0" smtClean="0">
                <a:latin typeface="Arial Rounded MT Bold"/>
                <a:cs typeface="Arial Rounded MT Bold"/>
              </a:rPr>
              <a:t>acterial cells!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44606" y="2322905"/>
            <a:ext cx="628326" cy="1986511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0689" y="1303500"/>
            <a:ext cx="628326" cy="3005917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7525" y="3709963"/>
            <a:ext cx="628326" cy="599454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14803" y="3405581"/>
            <a:ext cx="1490650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11 </a:t>
            </a:r>
            <a:endParaRPr lang="en-US" sz="4400" dirty="0" smtClean="0">
              <a:solidFill>
                <a:srgbClr val="FFFF00"/>
              </a:solidFill>
              <a:latin typeface="Arial Rounded MT Bold"/>
              <a:cs typeface="Arial Rounded MT Bold"/>
            </a:endParaRPr>
          </a:p>
          <a:p>
            <a:r>
              <a:rPr lang="en-US" dirty="0" smtClean="0">
                <a:latin typeface="Arial Rounded MT Bold"/>
                <a:cs typeface="Arial Rounded MT Bold"/>
              </a:rPr>
              <a:t>(400 billion)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525" y="4452021"/>
            <a:ext cx="1956132" cy="19561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775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2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2119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Cells divide. How often?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90" y1="44643" x2="38690" y2="44643"/>
                        <a14:foregroundMark x1="31548" y1="47619" x2="31548" y2="47619"/>
                        <a14:foregroundMark x1="55357" y1="30952" x2="55357" y2="30952"/>
                        <a14:foregroundMark x1="62500" y1="26786" x2="62500" y2="26786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7722" y="1173229"/>
            <a:ext cx="3104926" cy="3104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950" y="4540565"/>
            <a:ext cx="83960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10,000,000,000,000,000 / lifetime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778" y="3851722"/>
            <a:ext cx="1302343" cy="769441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16 </a:t>
            </a:r>
            <a:endParaRPr lang="en-US" sz="4400" dirty="0" smtClean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94713" y="5715367"/>
            <a:ext cx="56213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100,000,000,000 / day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778" y="5447627"/>
            <a:ext cx="1302343" cy="769441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11 </a:t>
            </a:r>
            <a:endParaRPr lang="en-US" sz="4400" dirty="0" smtClean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226648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There are many different kinds of cells in our body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9142" b="7045"/>
          <a:stretch/>
        </p:blipFill>
        <p:spPr>
          <a:xfrm>
            <a:off x="1540522" y="1562109"/>
            <a:ext cx="7348743" cy="506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9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do the cells know what to do? And why are some cells different from others? [VIDEO]</a:t>
            </a:r>
            <a:endParaRPr lang="en-US" sz="36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Zoom in on your genome - fema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76516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1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9918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DNA</a:t>
            </a:r>
            <a:endParaRPr lang="en-US" sz="5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710"/>
          <a:stretch/>
        </p:blipFill>
        <p:spPr>
          <a:xfrm>
            <a:off x="282224" y="1128889"/>
            <a:ext cx="5189100" cy="3668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7334" y="1128889"/>
            <a:ext cx="3033889" cy="2359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7334" y="3767666"/>
            <a:ext cx="3033889" cy="2497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059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does the DNA code “run” inside the cell?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1622" t="15499" r="21086" b="14138"/>
          <a:stretch/>
        </p:blipFill>
        <p:spPr>
          <a:xfrm>
            <a:off x="5523259" y="2295058"/>
            <a:ext cx="3441613" cy="3172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48604" y="2320088"/>
            <a:ext cx="5816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00"/>
                </a:solidFill>
                <a:latin typeface="Arial Rounded MT Bold"/>
                <a:cs typeface="Arial Rounded MT Bold"/>
              </a:rPr>
              <a:t>?</a:t>
            </a:r>
            <a:endParaRPr lang="en-US" sz="5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36769" y="3243418"/>
            <a:ext cx="1052693" cy="548598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7" y="1759071"/>
            <a:ext cx="3556022" cy="4403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172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9551</TotalTime>
  <Words>398</Words>
  <Application>Microsoft Macintosh PowerPoint</Application>
  <PresentationFormat>On-screen Show (4:3)</PresentationFormat>
  <Paragraphs>65</Paragraphs>
  <Slides>34</Slides>
  <Notes>3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viq</dc:creator>
  <cp:lastModifiedBy>Armin Pourshafeie</cp:lastModifiedBy>
  <cp:revision>121</cp:revision>
  <dcterms:created xsi:type="dcterms:W3CDTF">2015-07-28T15:58:39Z</dcterms:created>
  <dcterms:modified xsi:type="dcterms:W3CDTF">2016-07-10T00:44:42Z</dcterms:modified>
</cp:coreProperties>
</file>